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6" r:id="rId3"/>
    <p:sldId id="267" r:id="rId4"/>
    <p:sldId id="257" r:id="rId5"/>
    <p:sldId id="258" r:id="rId6"/>
    <p:sldId id="268" r:id="rId7"/>
    <p:sldId id="270" r:id="rId8"/>
    <p:sldId id="271" r:id="rId9"/>
    <p:sldId id="260" r:id="rId10"/>
    <p:sldId id="269" r:id="rId11"/>
    <p:sldId id="259" r:id="rId12"/>
    <p:sldId id="261" r:id="rId13"/>
    <p:sldId id="272" r:id="rId14"/>
    <p:sldId id="262" r:id="rId15"/>
    <p:sldId id="273" r:id="rId16"/>
    <p:sldId id="263" r:id="rId17"/>
    <p:sldId id="274" r:id="rId18"/>
    <p:sldId id="264" r:id="rId19"/>
    <p:sldId id="275" r:id="rId2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" initials="A" lastIdx="1" clrIdx="0">
    <p:extLst>
      <p:ext uri="{19B8F6BF-5375-455C-9EA6-DF929625EA0E}">
        <p15:presenceInfo xmlns:p15="http://schemas.microsoft.com/office/powerpoint/2012/main" userId="Admi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13" autoAdjust="0"/>
    <p:restoredTop sz="94660"/>
  </p:normalViewPr>
  <p:slideViewPr>
    <p:cSldViewPr snapToGrid="0">
      <p:cViewPr varScale="1">
        <p:scale>
          <a:sx n="65" d="100"/>
          <a:sy n="65" d="100"/>
        </p:scale>
        <p:origin x="108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924B09-8E9C-4604-8E9F-0441F34FF1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FD6D986-FE4F-4718-81A8-6FDF08F711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813C0F3-0AF2-40BE-A67F-997E66136B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48407-567F-41C3-8B15-4EC29040AD9C}" type="datetimeFigureOut">
              <a:rPr lang="zh-CN" altLang="en-US" smtClean="0"/>
              <a:t>2019/11/29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0881379-C3FD-4149-95B0-8AE0E12F9B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48984BF-CD52-40D3-AA78-AB85C4E9FE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47DF4-577A-46F9-B479-BC508F23F84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70920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5E50E1-8E82-47CB-BDEA-D9DFE3C429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E1A0B92-AD1C-4DF6-837F-A62E8F7407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CEDBF76-E768-4CB7-B49E-1391451768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48407-567F-41C3-8B15-4EC29040AD9C}" type="datetimeFigureOut">
              <a:rPr lang="zh-CN" altLang="en-US" smtClean="0"/>
              <a:t>2019/11/29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F195CA5-F762-4AEB-A541-3913913855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253F7C1-060E-46CF-9B4F-79338B22DE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47DF4-577A-46F9-B479-BC508F23F84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72459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A468DED8-847B-49A8-957F-11F7E509FE9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9FCE28C-F9DC-4BA4-8853-6367B98C73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1050F47-7C3E-463B-BACF-B762485034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48407-567F-41C3-8B15-4EC29040AD9C}" type="datetimeFigureOut">
              <a:rPr lang="zh-CN" altLang="en-US" smtClean="0"/>
              <a:t>2019/11/29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632E642-F864-40BA-933F-FAF1DF990C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50C845C-E596-41D9-A939-B68163F67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47DF4-577A-46F9-B479-BC508F23F84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30521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937124-0D9C-4F22-AA5D-78FFDBD58E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04DE2A6-A94D-4CBF-AF28-A57E019ADD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4908A4B-5E9C-4419-999F-7C44DB5C6D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48407-567F-41C3-8B15-4EC29040AD9C}" type="datetimeFigureOut">
              <a:rPr lang="zh-CN" altLang="en-US" smtClean="0"/>
              <a:t>2019/11/29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B326D4E-3FEE-44F5-B8B9-6D2CEB4B89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62DF0CC-50FF-4FE6-9D96-12E180AC3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47DF4-577A-46F9-B479-BC508F23F84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98830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6C652E-C854-4A2D-90C5-F0911DD96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286D344-A391-4084-B49A-7F68A37666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28824E6-8004-45CA-85BE-9C5A501D1A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48407-567F-41C3-8B15-4EC29040AD9C}" type="datetimeFigureOut">
              <a:rPr lang="zh-CN" altLang="en-US" smtClean="0"/>
              <a:t>2019/11/29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8775DE8-EBA4-4A7E-A030-D83342833F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450E230-714E-4296-A575-1EFB947DF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47DF4-577A-46F9-B479-BC508F23F84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25502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90E646C-5275-45FA-ADD1-F1E42DCA4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49F14DA-5AB1-474C-B74A-0924A72061B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D85B668-C8E2-4261-9AEA-A134EBF3D8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5AF4D07-D719-491B-9B14-BAC1E6A59E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48407-567F-41C3-8B15-4EC29040AD9C}" type="datetimeFigureOut">
              <a:rPr lang="zh-CN" altLang="en-US" smtClean="0"/>
              <a:t>2019/11/29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20FB2C1-ADA2-4D84-AFD6-49485F2DBE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49F5DE0-11A7-49B8-9BAA-0310C37DA8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47DF4-577A-46F9-B479-BC508F23F84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21079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5DF4FE5-9C2C-485A-AA78-AEF9CBCD1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1D2007A-0B48-4A68-86FE-C6B7BDD78D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7DB2AD8-7CB3-47BE-A508-08A70E7A97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A4EAFAC0-39AB-470F-94B6-9F7F95B6919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85E94C04-10DC-434C-9F3F-BDAF2A4EFF5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E31F6514-B452-437A-9046-799274CED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48407-567F-41C3-8B15-4EC29040AD9C}" type="datetimeFigureOut">
              <a:rPr lang="zh-CN" altLang="en-US" smtClean="0"/>
              <a:t>2019/11/29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6CCBA853-C3C9-481E-AEC8-8F59E6B107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88861DA3-8BF8-40B1-A3C5-EF3F48F9FF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47DF4-577A-46F9-B479-BC508F23F84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81984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8025C5-132A-46CC-B69E-36C292AA2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98D01D8-8E47-476B-9D62-D1C82AAFFF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48407-567F-41C3-8B15-4EC29040AD9C}" type="datetimeFigureOut">
              <a:rPr lang="zh-CN" altLang="en-US" smtClean="0"/>
              <a:t>2019/11/29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855CEFC-4731-46D0-A740-139D8165B9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57E1418-5D5A-4998-ADB3-AF40EFFD47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47DF4-577A-46F9-B479-BC508F23F84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65027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E08957A-5A8C-4944-BFC1-FDE7100EA3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48407-567F-41C3-8B15-4EC29040AD9C}" type="datetimeFigureOut">
              <a:rPr lang="zh-CN" altLang="en-US" smtClean="0"/>
              <a:t>2019/11/29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0F4169A6-D213-46E3-A51E-90F4FB835A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E5C25C8-765C-4B9F-87D6-164F1DEB8B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47DF4-577A-46F9-B479-BC508F23F84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74423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85F817-8709-4360-AC22-C5FEFE3605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87230CC-0DEE-4EE0-8D75-9AE1509A99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6FD7CE1-21A7-4917-AAA2-29D8797A50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8586749-B6D7-4037-9341-CEB4A2F2FD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48407-567F-41C3-8B15-4EC29040AD9C}" type="datetimeFigureOut">
              <a:rPr lang="zh-CN" altLang="en-US" smtClean="0"/>
              <a:t>2019/11/29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DFE4207-5329-436F-8BBC-58A60CA9A5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DBD9BBD-671D-456D-A554-980267CCAF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47DF4-577A-46F9-B479-BC508F23F84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65138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C81BC6E-B7DE-4B45-8A50-C789DED40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857BDEB5-52A8-44AD-9528-A487A6E6F5B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CAA4F1F-88F2-4153-8559-3AF1B47EC3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1FE19D3-2A7D-486A-B75B-C9399D493A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48407-567F-41C3-8B15-4EC29040AD9C}" type="datetimeFigureOut">
              <a:rPr lang="zh-CN" altLang="en-US" smtClean="0"/>
              <a:t>2019/11/29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A49B8FA-F810-42A3-A89C-03736C759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23AE28C-F54C-4F0C-A400-3E2F2A7388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47DF4-577A-46F9-B479-BC508F23F84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94082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D962383D-8E5C-4F6C-A85C-0098B99AEB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D21BC84-2708-407A-8DE0-B02ECBEEC6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CBBFC22-9ADF-489C-AC77-4E974C278F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548407-567F-41C3-8B15-4EC29040AD9C}" type="datetimeFigureOut">
              <a:rPr lang="zh-CN" altLang="en-US" smtClean="0"/>
              <a:t>2019/11/29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451F9FF-4D25-4B37-B87C-2F31A89506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5DA04EE-7731-460D-A8A1-6141CF96AF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047DF4-577A-46F9-B479-BC508F23F84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96271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2F454C13-E554-4442-8E6D-7A40875753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561" y="725459"/>
            <a:ext cx="11445380" cy="323387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02591908-A77E-489D-A353-D3CCF128B857}"/>
              </a:ext>
            </a:extLst>
          </p:cNvPr>
          <p:cNvSpPr txBox="1"/>
          <p:nvPr/>
        </p:nvSpPr>
        <p:spPr>
          <a:xfrm>
            <a:off x="5402511" y="3959334"/>
            <a:ext cx="41022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CVPR2018</a:t>
            </a:r>
            <a:endParaRPr lang="zh-CN" altLang="en-US" sz="24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1A3A384-6889-4EA4-97F1-0DA15587D940}"/>
              </a:ext>
            </a:extLst>
          </p:cNvPr>
          <p:cNvSpPr txBox="1"/>
          <p:nvPr/>
        </p:nvSpPr>
        <p:spPr>
          <a:xfrm>
            <a:off x="8501065" y="5164741"/>
            <a:ext cx="319325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/>
              <a:t>茹港徽</a:t>
            </a:r>
            <a:endParaRPr lang="en-US" altLang="zh-CN" sz="4000" dirty="0"/>
          </a:p>
          <a:p>
            <a:r>
              <a:rPr lang="en-US" altLang="zh-CN" sz="4000" dirty="0"/>
              <a:t>19210240196</a:t>
            </a:r>
            <a:endParaRPr lang="zh-CN" altLang="en-US" sz="4000" dirty="0"/>
          </a:p>
        </p:txBody>
      </p:sp>
    </p:spTree>
    <p:extLst>
      <p:ext uri="{BB962C8B-B14F-4D97-AF65-F5344CB8AC3E}">
        <p14:creationId xmlns:p14="http://schemas.microsoft.com/office/powerpoint/2010/main" val="36899433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3B6DE53-C516-4D3D-BDB2-B99E4A9247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975" y="0"/>
            <a:ext cx="92841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8384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E679DA5-8AB4-496F-ABD7-2F7961CF20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527" y="406831"/>
            <a:ext cx="6286937" cy="5872525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BBD7FF9E-76ED-496E-969A-5B455DD5D51D}"/>
              </a:ext>
            </a:extLst>
          </p:cNvPr>
          <p:cNvSpPr txBox="1"/>
          <p:nvPr/>
        </p:nvSpPr>
        <p:spPr>
          <a:xfrm>
            <a:off x="6468557" y="335030"/>
            <a:ext cx="5126182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/>
              <a:t>3.1 Training Initial-SEC in the Target Domain </a:t>
            </a:r>
            <a:br>
              <a:rPr lang="en-US" altLang="zh-CN" dirty="0"/>
            </a:b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7AF6F5F-A17E-47C8-9A13-052FCF54CA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163115"/>
            <a:ext cx="6081072" cy="205157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99B6DA4-9247-4E4E-9314-22128614BE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8557" y="3472492"/>
            <a:ext cx="4971328" cy="2549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581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C0051A8E-25F0-4421-A95A-9B5A81B9043C}"/>
              </a:ext>
            </a:extLst>
          </p:cNvPr>
          <p:cNvSpPr txBox="1"/>
          <p:nvPr/>
        </p:nvSpPr>
        <p:spPr>
          <a:xfrm>
            <a:off x="358714" y="395613"/>
            <a:ext cx="814620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/>
              <a:t>3.2. Training Models in the Web Domain </a:t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CC0C0A6-9A93-400E-A661-C359CF07FD63}"/>
              </a:ext>
            </a:extLst>
          </p:cNvPr>
          <p:cNvSpPr txBox="1"/>
          <p:nvPr/>
        </p:nvSpPr>
        <p:spPr>
          <a:xfrm>
            <a:off x="358714" y="1257387"/>
            <a:ext cx="5515829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3.2.1 Crawl and Filter Web Images </a:t>
            </a:r>
            <a:br>
              <a:rPr lang="en-US" altLang="zh-CN" dirty="0"/>
            </a:b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5E24D98-8FAA-4958-944F-F7A5BE1E64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694" y="1795463"/>
            <a:ext cx="5469997" cy="86177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21C17BA9-9C4E-48DB-9C31-4189D18204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20" y="2709862"/>
            <a:ext cx="5762624" cy="81915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DC92362-9571-460B-88CD-B900807E83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951" y="3848013"/>
            <a:ext cx="5700562" cy="1752600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4A591B7D-9C2B-421B-BCF5-DC9D19D7811B}"/>
              </a:ext>
            </a:extLst>
          </p:cNvPr>
          <p:cNvSpPr/>
          <p:nvPr/>
        </p:nvSpPr>
        <p:spPr>
          <a:xfrm>
            <a:off x="6234113" y="1257386"/>
            <a:ext cx="6096000" cy="80021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2800" dirty="0">
                <a:solidFill>
                  <a:srgbClr val="000000"/>
                </a:solidFill>
                <a:latin typeface="NimbusRomNo9L-Medi"/>
              </a:rPr>
              <a:t>3.2.2 Training of Web-SEC</a:t>
            </a:r>
            <a:r>
              <a:rPr lang="en-US" altLang="zh-CN" sz="2800" dirty="0"/>
              <a:t> </a:t>
            </a:r>
            <a:br>
              <a:rPr lang="en-US" altLang="zh-CN" dirty="0"/>
            </a:br>
            <a:endParaRPr lang="zh-CN" altLang="en-US" dirty="0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C3502BE6-15B1-40AC-A4AA-954BAE2BFE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5998" y="1757363"/>
            <a:ext cx="5957889" cy="1671638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5610EBC1-CA67-4317-B079-E4B34309E6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64966" y="3429000"/>
            <a:ext cx="5700561" cy="3313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2718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D69EC28C-1F83-4A42-BA33-792458AD584F}"/>
              </a:ext>
            </a:extLst>
          </p:cNvPr>
          <p:cNvSpPr/>
          <p:nvPr/>
        </p:nvSpPr>
        <p:spPr>
          <a:xfrm>
            <a:off x="304800" y="291198"/>
            <a:ext cx="6096000" cy="80021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2800" dirty="0">
                <a:solidFill>
                  <a:srgbClr val="000000"/>
                </a:solidFill>
                <a:latin typeface="NimbusRomNo9L-Medi"/>
              </a:rPr>
              <a:t>3.2.3 </a:t>
            </a:r>
            <a:r>
              <a:rPr lang="en-US" altLang="zh-CN" sz="2800" dirty="0" err="1">
                <a:solidFill>
                  <a:srgbClr val="000000"/>
                </a:solidFill>
                <a:latin typeface="NimbusRomNo9L-Medi"/>
              </a:rPr>
              <a:t>Grabcut</a:t>
            </a:r>
            <a:r>
              <a:rPr lang="en-US" altLang="zh-CN" sz="2800" dirty="0">
                <a:solidFill>
                  <a:srgbClr val="000000"/>
                </a:solidFill>
                <a:latin typeface="NimbusRomNo9L-Medi"/>
              </a:rPr>
              <a:t> Refinement</a:t>
            </a:r>
            <a:r>
              <a:rPr lang="en-US" altLang="zh-CN" sz="2800" dirty="0"/>
              <a:t> </a:t>
            </a:r>
            <a:br>
              <a:rPr lang="en-US" altLang="zh-CN" dirty="0"/>
            </a:b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5BEBF19-0D33-4756-84F4-15F418D8EC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4882"/>
            <a:ext cx="5758783" cy="738188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1421BD08-81A9-42EF-A027-1EF79691F2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87" y="1595438"/>
            <a:ext cx="5603769" cy="139065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3828FBD-04F5-429E-8970-A9DB716426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487" y="3175783"/>
            <a:ext cx="5603769" cy="322608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2B586CD-7774-44EF-A22D-8DD58CDAA4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4256" y="1464610"/>
            <a:ext cx="6589235" cy="4252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4576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5166A294-3E36-427F-AF1A-5AF9647ECC98}"/>
              </a:ext>
            </a:extLst>
          </p:cNvPr>
          <p:cNvSpPr/>
          <p:nvPr/>
        </p:nvSpPr>
        <p:spPr>
          <a:xfrm>
            <a:off x="192203" y="269734"/>
            <a:ext cx="6096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2400" dirty="0">
                <a:solidFill>
                  <a:srgbClr val="000000"/>
                </a:solidFill>
                <a:latin typeface="NimbusRomNo9L-Medi"/>
              </a:rPr>
              <a:t>3.2.4 Training of Web-FCN</a:t>
            </a:r>
            <a:r>
              <a:rPr lang="en-US" altLang="zh-CN" sz="2400" dirty="0"/>
              <a:t> </a:t>
            </a:r>
            <a:br>
              <a:rPr lang="en-US" altLang="zh-CN" dirty="0"/>
            </a:b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20C5BD9-3F23-485B-AD84-7331BDE1E3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203" y="2092135"/>
            <a:ext cx="4715553" cy="86612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F122158-9E1E-4B13-A782-B4D5D6A80C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1544" y="943461"/>
            <a:ext cx="5904665" cy="5204853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996E1A94-1C02-496C-B0ED-FB914BC65088}"/>
              </a:ext>
            </a:extLst>
          </p:cNvPr>
          <p:cNvSpPr/>
          <p:nvPr/>
        </p:nvSpPr>
        <p:spPr>
          <a:xfrm>
            <a:off x="5986463" y="269736"/>
            <a:ext cx="5450682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solidFill>
                  <a:srgbClr val="000000"/>
                </a:solidFill>
                <a:latin typeface="NimbusRomNo9L-Medi"/>
              </a:rPr>
              <a:t>3.3. Enhancing the Initial Estimation</a:t>
            </a:r>
            <a:r>
              <a:rPr lang="en-US" altLang="zh-CN" sz="2800" dirty="0"/>
              <a:t> </a:t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FE0B547-F3BC-43DD-8B4E-8999954DEC8B}"/>
              </a:ext>
            </a:extLst>
          </p:cNvPr>
          <p:cNvSpPr/>
          <p:nvPr/>
        </p:nvSpPr>
        <p:spPr>
          <a:xfrm>
            <a:off x="192203" y="2933578"/>
            <a:ext cx="5287053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dirty="0">
                <a:solidFill>
                  <a:srgbClr val="000000"/>
                </a:solidFill>
                <a:latin typeface="NimbusRomNo9L-Medi"/>
              </a:rPr>
              <a:t>3.4. Training Final-FCN</a:t>
            </a:r>
            <a:r>
              <a:rPr lang="en-US" altLang="zh-CN" sz="3200" dirty="0"/>
              <a:t> </a:t>
            </a:r>
            <a:br>
              <a:rPr lang="en-US" altLang="zh-CN" dirty="0"/>
            </a:b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8C2CBCE-6084-4231-A951-C0A9F95D47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791" y="3660086"/>
            <a:ext cx="5395648" cy="101097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5F30CE6-A6E2-4FB6-B5BB-D253DC81BD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8061" y="5029200"/>
            <a:ext cx="5477423" cy="1380399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01D1E5A3-8611-4261-96A9-5E84746F05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520" y="943461"/>
            <a:ext cx="5608436" cy="1114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1031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4A8CD606-DE4A-4143-91C3-13DE640BD4B2}"/>
              </a:ext>
            </a:extLst>
          </p:cNvPr>
          <p:cNvSpPr/>
          <p:nvPr/>
        </p:nvSpPr>
        <p:spPr>
          <a:xfrm>
            <a:off x="233362" y="84029"/>
            <a:ext cx="2145507" cy="984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4000" dirty="0">
                <a:solidFill>
                  <a:srgbClr val="000000"/>
                </a:solidFill>
                <a:latin typeface="NimbusRomNo9L-Medi"/>
              </a:rPr>
              <a:t>Dataset</a:t>
            </a:r>
            <a:r>
              <a:rPr lang="en-US" altLang="zh-CN" dirty="0"/>
              <a:t> </a:t>
            </a:r>
            <a:br>
              <a:rPr lang="en-US" altLang="zh-CN" dirty="0"/>
            </a:b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7FCC37A-D7C2-41CD-850A-D141F33744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6343" y="957179"/>
            <a:ext cx="9053513" cy="3691219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16149608-1322-443A-98C1-9643232BB2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7282" y="4648398"/>
            <a:ext cx="9172574" cy="1785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9108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BE7C66A7-9503-4B5A-A64D-49E02A674ED7}"/>
              </a:ext>
            </a:extLst>
          </p:cNvPr>
          <p:cNvSpPr/>
          <p:nvPr/>
        </p:nvSpPr>
        <p:spPr>
          <a:xfrm>
            <a:off x="199938" y="180370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3600" dirty="0">
                <a:solidFill>
                  <a:srgbClr val="000000"/>
                </a:solidFill>
                <a:latin typeface="NimbusRomNo9L-Medi"/>
              </a:rPr>
              <a:t>Experiment Results</a:t>
            </a:r>
            <a:r>
              <a:rPr lang="en-US" altLang="zh-CN" sz="3600" dirty="0"/>
              <a:t> </a:t>
            </a:r>
            <a:br>
              <a:rPr lang="en-US" altLang="zh-CN" dirty="0"/>
            </a:b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5518646-93BC-4467-83CB-EAC96BAC95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102" y="964406"/>
            <a:ext cx="11619948" cy="5877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2109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22D22FB-2909-4858-850F-F82434E34B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0819" y="0"/>
            <a:ext cx="92703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5308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A95CD5E-0E3F-488D-89CF-D33794E6FE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43224"/>
            <a:ext cx="6315739" cy="2924175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52A17E1D-A4E0-445B-8DCD-F62B0A3F2F5E}"/>
              </a:ext>
            </a:extLst>
          </p:cNvPr>
          <p:cNvSpPr/>
          <p:nvPr/>
        </p:nvSpPr>
        <p:spPr>
          <a:xfrm>
            <a:off x="468451" y="366079"/>
            <a:ext cx="3780639" cy="984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4000" dirty="0">
                <a:solidFill>
                  <a:srgbClr val="000000"/>
                </a:solidFill>
                <a:latin typeface="NimbusRomNo9L-Medi"/>
              </a:rPr>
              <a:t>Ablation Study</a:t>
            </a:r>
            <a:r>
              <a:rPr lang="en-US" altLang="zh-CN" sz="4000" dirty="0"/>
              <a:t> </a:t>
            </a:r>
            <a:br>
              <a:rPr lang="en-US" altLang="zh-CN" dirty="0"/>
            </a:b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7688DE5-D448-44DB-9028-09734192FC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3631" y="2299691"/>
            <a:ext cx="5702824" cy="3596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8584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A5086E5-D15C-4312-A02E-B80C2A35A7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4792"/>
            <a:ext cx="12192000" cy="5522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641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E4BB3D29-0ABD-4587-9843-412505977EF1}"/>
              </a:ext>
            </a:extLst>
          </p:cNvPr>
          <p:cNvSpPr txBox="1"/>
          <p:nvPr/>
        </p:nvSpPr>
        <p:spPr>
          <a:xfrm>
            <a:off x="528638" y="457200"/>
            <a:ext cx="50649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/>
              <a:t>什么是语义分割呢？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868F7B8-5E0D-415C-B95E-C6DB367B0C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49" y="1107936"/>
            <a:ext cx="7472364" cy="3024183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665E9624-8A3D-40CE-980F-2F86E3DDB92B}"/>
              </a:ext>
            </a:extLst>
          </p:cNvPr>
          <p:cNvSpPr txBox="1"/>
          <p:nvPr/>
        </p:nvSpPr>
        <p:spPr>
          <a:xfrm>
            <a:off x="592931" y="4429125"/>
            <a:ext cx="892968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+mn-ea"/>
              </a:rPr>
              <a:t>•</a:t>
            </a:r>
            <a:r>
              <a:rPr lang="zh-CN" altLang="en-US" dirty="0">
                <a:latin typeface="+mn-ea"/>
              </a:rPr>
              <a:t>图像语义分割的目标是将图像的每个像素所属类别进行标注。因为我们是预测图像中的每个像素，这个任务通常被称为</a:t>
            </a:r>
            <a:r>
              <a:rPr lang="zh-CN" altLang="en-US" b="1" dirty="0">
                <a:latin typeface="+mn-ea"/>
              </a:rPr>
              <a:t>密集预测</a:t>
            </a:r>
            <a:r>
              <a:rPr lang="zh-CN" altLang="en-US" dirty="0">
                <a:latin typeface="+mn-ea"/>
              </a:rPr>
              <a:t>（</a:t>
            </a:r>
            <a:r>
              <a:rPr lang="en-US" altLang="zh-CN" dirty="0">
                <a:latin typeface="+mn-ea"/>
              </a:rPr>
              <a:t>dense prediction</a:t>
            </a:r>
            <a:r>
              <a:rPr lang="zh-CN" altLang="en-US" dirty="0">
                <a:latin typeface="+mn-ea"/>
              </a:rPr>
              <a:t>）。</a:t>
            </a:r>
            <a:endParaRPr lang="en-US" altLang="zh-CN" dirty="0">
              <a:latin typeface="+mn-ea"/>
            </a:endParaRPr>
          </a:p>
          <a:p>
            <a:endParaRPr lang="en-US" altLang="zh-CN" dirty="0">
              <a:latin typeface="+mn-ea"/>
            </a:endParaRPr>
          </a:p>
          <a:p>
            <a:r>
              <a:rPr lang="en-US" altLang="zh-CN" dirty="0">
                <a:solidFill>
                  <a:srgbClr val="4D4D4D"/>
                </a:solidFill>
                <a:latin typeface="+mn-ea"/>
              </a:rPr>
              <a:t>•</a:t>
            </a:r>
            <a:r>
              <a:rPr lang="zh-CN" altLang="en-US" dirty="0">
                <a:solidFill>
                  <a:srgbClr val="4D4D4D"/>
                </a:solidFill>
                <a:latin typeface="+mn-ea"/>
              </a:rPr>
              <a:t>需要注意的一点是我们对同一类的不同实例不进行区分，我们只关心每个像素的类别。 换句话说就是，如果输入图像中有两个相同类别的对象，则分割图本身并不将它们区分为单独的对象。</a:t>
            </a:r>
            <a:endParaRPr lang="zh-CN" altLang="en-US" dirty="0">
              <a:latin typeface="+mn-ea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935450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5C15625-75E6-4DC1-9C4C-E3E1105315A3}"/>
              </a:ext>
            </a:extLst>
          </p:cNvPr>
          <p:cNvSpPr txBox="1"/>
          <p:nvPr/>
        </p:nvSpPr>
        <p:spPr>
          <a:xfrm>
            <a:off x="635794" y="450056"/>
            <a:ext cx="67937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/>
              <a:t>语义分割与实例分割的区别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6972819-32EB-48D2-9EDC-BE868CB9FB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093" y="1283208"/>
            <a:ext cx="5115639" cy="4105848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847B0F0C-045A-498D-934E-756D181B0204}"/>
              </a:ext>
            </a:extLst>
          </p:cNvPr>
          <p:cNvSpPr txBox="1"/>
          <p:nvPr/>
        </p:nvSpPr>
        <p:spPr>
          <a:xfrm>
            <a:off x="5882044" y="2293144"/>
            <a:ext cx="575786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语义分割与实例分割最大的区别就在于：</a:t>
            </a:r>
            <a:endParaRPr lang="en-US" altLang="zh-CN" sz="2400" dirty="0"/>
          </a:p>
          <a:p>
            <a:r>
              <a:rPr lang="zh-CN" altLang="en-US" sz="2400" dirty="0"/>
              <a:t>       </a:t>
            </a:r>
            <a:r>
              <a:rPr lang="zh-CN" altLang="en-US" sz="2000" dirty="0"/>
              <a:t>对于同一类别的不同实例，语义分割会给它们同样的标注，而实例分割则会给其不同的标注，并且实例分割只关注图片中可数的物体类别。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6922782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7747DAC-DCB5-4996-858B-3D949DB6C9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594" y="58723"/>
            <a:ext cx="5428180" cy="6799277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37D7E3B2-DDBB-41AF-AB4E-304CF18042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8371" y="240615"/>
            <a:ext cx="5600700" cy="3988485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FC454D94-C7CB-4323-B5F6-9792F2F55984}"/>
              </a:ext>
            </a:extLst>
          </p:cNvPr>
          <p:cNvSpPr txBox="1"/>
          <p:nvPr/>
        </p:nvSpPr>
        <p:spPr>
          <a:xfrm>
            <a:off x="6096000" y="4154386"/>
            <a:ext cx="577162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•</a:t>
            </a:r>
            <a:r>
              <a:rPr lang="zh-CN" altLang="en-US" dirty="0"/>
              <a:t>本文是弱监督语义分割，仅提供图像级别的标签</a:t>
            </a:r>
            <a:endParaRPr lang="en-US" altLang="zh-CN" dirty="0"/>
          </a:p>
          <a:p>
            <a:r>
              <a:rPr lang="zh-CN" altLang="zh-CN" dirty="0"/>
              <a:t>•</a:t>
            </a:r>
            <a:r>
              <a:rPr lang="zh-CN" altLang="en-US" dirty="0"/>
              <a:t>本文思路比较清奇，作者认为简单的单物体图像，不需要像素级别标签也可以实现准确的分割。所以他根据</a:t>
            </a:r>
            <a:r>
              <a:rPr lang="en-US" altLang="zh-CN" dirty="0" err="1"/>
              <a:t>voc</a:t>
            </a:r>
            <a:r>
              <a:rPr lang="en-US" altLang="zh-CN" dirty="0"/>
              <a:t>  2012 </a:t>
            </a:r>
            <a:r>
              <a:rPr lang="zh-CN" altLang="en-US" dirty="0"/>
              <a:t>数据集给出的类别，去网络上爬取大量的额外的单物体图片一同作为训练集，去训练分割网络，以产生高质量的</a:t>
            </a:r>
            <a:r>
              <a:rPr lang="en-US" altLang="zh-CN" dirty="0"/>
              <a:t>mask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en-US" altLang="zh-CN" dirty="0"/>
              <a:t>•</a:t>
            </a:r>
            <a:r>
              <a:rPr lang="zh-CN" altLang="en-US" dirty="0"/>
              <a:t>本文构建了一种双向转换学习框架，能够在</a:t>
            </a:r>
            <a:r>
              <a:rPr lang="en-US" altLang="zh-CN" dirty="0"/>
              <a:t>target         domain</a:t>
            </a:r>
            <a:r>
              <a:rPr lang="zh-CN" altLang="en-US" dirty="0"/>
              <a:t>和</a:t>
            </a:r>
            <a:r>
              <a:rPr lang="en-US" altLang="zh-CN" dirty="0"/>
              <a:t>web domain</a:t>
            </a:r>
            <a:r>
              <a:rPr lang="zh-CN" altLang="en-US" dirty="0"/>
              <a:t>中转换学习，进而提升弱监督语     义分割的性能</a:t>
            </a:r>
          </a:p>
        </p:txBody>
      </p:sp>
    </p:spTree>
    <p:extLst>
      <p:ext uri="{BB962C8B-B14F-4D97-AF65-F5344CB8AC3E}">
        <p14:creationId xmlns:p14="http://schemas.microsoft.com/office/powerpoint/2010/main" val="33084008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63A5DC90-3F6C-4A7B-B4CD-A8F2F0BE334F}"/>
              </a:ext>
            </a:extLst>
          </p:cNvPr>
          <p:cNvSpPr txBox="1"/>
          <p:nvPr/>
        </p:nvSpPr>
        <p:spPr>
          <a:xfrm>
            <a:off x="906011" y="587229"/>
            <a:ext cx="49495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/>
              <a:t>Target domain</a:t>
            </a:r>
            <a:endParaRPr lang="zh-CN" altLang="en-US" sz="360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6CF622B-E8C7-4BB1-B216-A85C915C3551}"/>
              </a:ext>
            </a:extLst>
          </p:cNvPr>
          <p:cNvSpPr txBox="1"/>
          <p:nvPr/>
        </p:nvSpPr>
        <p:spPr>
          <a:xfrm>
            <a:off x="1065403" y="1426128"/>
            <a:ext cx="50837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•</a:t>
            </a:r>
            <a:r>
              <a:rPr lang="zh-CN" altLang="en-US" dirty="0"/>
              <a:t>使用现在流行的标准数据集</a:t>
            </a:r>
            <a:r>
              <a:rPr lang="en-US" altLang="zh-CN" dirty="0"/>
              <a:t> VOC 2012 </a:t>
            </a:r>
            <a:br>
              <a:rPr lang="en-US" altLang="zh-CN" dirty="0"/>
            </a:br>
            <a:r>
              <a:rPr lang="en-US" altLang="zh-CN" dirty="0"/>
              <a:t>•</a:t>
            </a:r>
            <a:r>
              <a:rPr lang="zh-CN" altLang="en-US" dirty="0"/>
              <a:t>仅有图像级别的标签</a:t>
            </a:r>
            <a:endParaRPr lang="en-US" altLang="zh-CN" dirty="0"/>
          </a:p>
          <a:p>
            <a:r>
              <a:rPr lang="zh-CN" altLang="zh-CN" dirty="0"/>
              <a:t>•</a:t>
            </a:r>
            <a:r>
              <a:rPr lang="zh-CN" altLang="en-US" dirty="0"/>
              <a:t>图像一般是多标签的，难以分割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F94A0CB-EF19-4493-B0B0-B7C99433DA07}"/>
              </a:ext>
            </a:extLst>
          </p:cNvPr>
          <p:cNvSpPr txBox="1"/>
          <p:nvPr/>
        </p:nvSpPr>
        <p:spPr>
          <a:xfrm>
            <a:off x="906011" y="2441196"/>
            <a:ext cx="50837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/>
              <a:t>Web domain</a:t>
            </a:r>
            <a:endParaRPr lang="zh-CN" altLang="en-US" sz="36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1DBD12A-188B-4F8D-B8D7-4D5FB38D9D62}"/>
              </a:ext>
            </a:extLst>
          </p:cNvPr>
          <p:cNvSpPr txBox="1"/>
          <p:nvPr/>
        </p:nvSpPr>
        <p:spPr>
          <a:xfrm>
            <a:off x="1065403" y="3305262"/>
            <a:ext cx="508372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•</a:t>
            </a:r>
            <a:r>
              <a:rPr lang="zh-CN" altLang="en-US" dirty="0"/>
              <a:t>在网络中搜索出的图片作为数据集，这样的数据集通常会有以下两个问题：</a:t>
            </a:r>
            <a:endParaRPr lang="en-US" altLang="zh-CN" dirty="0"/>
          </a:p>
          <a:p>
            <a:r>
              <a:rPr lang="en-US" altLang="zh-CN" dirty="0"/>
              <a:t>       </a:t>
            </a:r>
            <a:r>
              <a:rPr lang="zh-CN" altLang="zh-CN" dirty="0"/>
              <a:t>•</a:t>
            </a:r>
            <a:r>
              <a:rPr lang="en-US" altLang="zh-CN" dirty="0"/>
              <a:t>web </a:t>
            </a:r>
            <a:r>
              <a:rPr lang="zh-CN" altLang="en-US" dirty="0"/>
              <a:t>数据通常含有噪声</a:t>
            </a:r>
            <a:endParaRPr lang="en-US" altLang="zh-CN" dirty="0"/>
          </a:p>
          <a:p>
            <a:r>
              <a:rPr lang="en-US" altLang="zh-CN" dirty="0"/>
              <a:t>       •web </a:t>
            </a:r>
            <a:r>
              <a:rPr lang="zh-CN" altLang="en-US" dirty="0"/>
              <a:t>数据没有对应的</a:t>
            </a:r>
            <a:r>
              <a:rPr lang="en-US" altLang="zh-CN" dirty="0"/>
              <a:t>ground-truth</a:t>
            </a:r>
          </a:p>
          <a:p>
            <a:r>
              <a:rPr lang="en-US" altLang="zh-CN" dirty="0"/>
              <a:t>•</a:t>
            </a:r>
            <a:r>
              <a:rPr lang="zh-CN" altLang="en-US" dirty="0"/>
              <a:t>本文给出的解决方案是，以</a:t>
            </a:r>
            <a:r>
              <a:rPr lang="en-US" altLang="zh-CN" dirty="0"/>
              <a:t>target domain</a:t>
            </a:r>
            <a:r>
              <a:rPr lang="zh-CN" altLang="en-US" dirty="0"/>
              <a:t>中的标签作为关键字在网络中搜索数据，并且以</a:t>
            </a:r>
            <a:r>
              <a:rPr lang="en-US" altLang="zh-CN" dirty="0"/>
              <a:t>target domain</a:t>
            </a:r>
            <a:r>
              <a:rPr lang="zh-CN" altLang="en-US" dirty="0"/>
              <a:t>中训练出的弱监督网络过滤数据</a:t>
            </a:r>
            <a:endParaRPr lang="en-US" altLang="zh-CN" dirty="0"/>
          </a:p>
          <a:p>
            <a:r>
              <a:rPr lang="zh-CN" altLang="zh-CN" dirty="0"/>
              <a:t>•</a:t>
            </a:r>
            <a:r>
              <a:rPr lang="zh-CN" altLang="en-US" dirty="0"/>
              <a:t>图像一般是简单的，易于分割的，单标签图像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F155CA5-6D75-41D1-9031-BB2A2DF024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9739" y="282830"/>
            <a:ext cx="5562600" cy="320992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5B0441A-A022-46E0-9EF6-C08403EDA3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9131" y="3710490"/>
            <a:ext cx="5766494" cy="2306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215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A9286EA-6163-4D07-AD1D-BC0AA1664C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262" y="4107857"/>
            <a:ext cx="8715376" cy="2348476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20D35C42-D32C-4333-9E51-F88D967433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274" y="228600"/>
            <a:ext cx="4489445" cy="374916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3AB488B-61A1-4965-A13A-9EB0DB0E3E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9100" y="1085850"/>
            <a:ext cx="7503319" cy="2164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2876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A9B967C5-9CA8-4F20-942F-45650A6518BF}"/>
              </a:ext>
            </a:extLst>
          </p:cNvPr>
          <p:cNvSpPr/>
          <p:nvPr/>
        </p:nvSpPr>
        <p:spPr>
          <a:xfrm>
            <a:off x="390524" y="112605"/>
            <a:ext cx="3524251" cy="984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4000" dirty="0">
                <a:solidFill>
                  <a:srgbClr val="000000"/>
                </a:solidFill>
                <a:latin typeface="NimbusRomNo9L-Medi"/>
              </a:rPr>
              <a:t>Related Work</a:t>
            </a:r>
            <a:r>
              <a:rPr lang="en-US" altLang="zh-CN" sz="4000" dirty="0"/>
              <a:t> </a:t>
            </a:r>
            <a:br>
              <a:rPr lang="en-US" altLang="zh-CN" dirty="0"/>
            </a:b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0E0AC83-43F0-4805-A127-96D27381D2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2649" y="819150"/>
            <a:ext cx="6791326" cy="295089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AF2F5F3-BC8F-4795-B399-47A3C33A3D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5124" y="4058446"/>
            <a:ext cx="6724503" cy="2308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1527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2E5BC7F2-AD65-4A3B-89D3-0B63243F2715}"/>
              </a:ext>
            </a:extLst>
          </p:cNvPr>
          <p:cNvSpPr/>
          <p:nvPr/>
        </p:nvSpPr>
        <p:spPr>
          <a:xfrm>
            <a:off x="435767" y="1094333"/>
            <a:ext cx="10915652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dirty="0">
                <a:solidFill>
                  <a:srgbClr val="333333"/>
                </a:solidFill>
                <a:latin typeface="arial" panose="020B0604020202020204" pitchFamily="34" charset="0"/>
              </a:rPr>
              <a:t>SEC</a:t>
            </a:r>
            <a:r>
              <a:rPr lang="zh-CN" altLang="en-US" sz="3600" dirty="0">
                <a:solidFill>
                  <a:srgbClr val="333333"/>
                </a:solidFill>
                <a:latin typeface="arial" panose="020B0604020202020204" pitchFamily="34" charset="0"/>
              </a:rPr>
              <a:t>方法</a:t>
            </a:r>
            <a:r>
              <a:rPr lang="zh-CN" altLang="en-US" sz="3200" dirty="0">
                <a:solidFill>
                  <a:srgbClr val="333333"/>
                </a:solidFill>
                <a:latin typeface="arial" panose="020B0604020202020204" pitchFamily="34" charset="0"/>
              </a:rPr>
              <a:t>：</a:t>
            </a:r>
            <a:endParaRPr lang="en-US" altLang="zh-CN" sz="3200" dirty="0">
              <a:solidFill>
                <a:srgbClr val="333333"/>
              </a:solidFill>
              <a:latin typeface="arial" panose="020B0604020202020204" pitchFamily="34" charset="0"/>
            </a:endParaRPr>
          </a:p>
          <a:p>
            <a:r>
              <a:rPr lang="en-US" altLang="zh-CN" sz="2800" b="1" dirty="0">
                <a:solidFill>
                  <a:srgbClr val="333333"/>
                </a:solidFill>
                <a:latin typeface="arial" panose="020B0604020202020204" pitchFamily="34" charset="0"/>
              </a:rPr>
              <a:t>seed</a:t>
            </a:r>
            <a:r>
              <a:rPr lang="en-US" altLang="zh-CN" sz="2800" dirty="0">
                <a:solidFill>
                  <a:srgbClr val="333333"/>
                </a:solidFill>
                <a:latin typeface="arial" panose="020B0604020202020204" pitchFamily="34" charset="0"/>
              </a:rPr>
              <a:t>: </a:t>
            </a:r>
            <a:r>
              <a:rPr lang="zh-CN" altLang="en-US" sz="2400" dirty="0">
                <a:solidFill>
                  <a:srgbClr val="333333"/>
                </a:solidFill>
                <a:latin typeface="arial" panose="020B0604020202020204" pitchFamily="34" charset="0"/>
              </a:rPr>
              <a:t>即</a:t>
            </a:r>
            <a:r>
              <a:rPr lang="en-US" altLang="zh-CN" sz="2400" dirty="0">
                <a:solidFill>
                  <a:srgbClr val="333333"/>
                </a:solidFill>
                <a:latin typeface="arial" panose="020B0604020202020204" pitchFamily="34" charset="0"/>
              </a:rPr>
              <a:t>seed cues,</a:t>
            </a:r>
            <a:r>
              <a:rPr lang="zh-CN" altLang="en-US" sz="2400" dirty="0">
                <a:solidFill>
                  <a:srgbClr val="333333"/>
                </a:solidFill>
                <a:latin typeface="arial" panose="020B0604020202020204" pitchFamily="34" charset="0"/>
              </a:rPr>
              <a:t>一般使用</a:t>
            </a:r>
            <a:r>
              <a:rPr lang="en-US" altLang="zh-CN" sz="2400" dirty="0">
                <a:solidFill>
                  <a:srgbClr val="333333"/>
                </a:solidFill>
                <a:latin typeface="arial" panose="020B0604020202020204" pitchFamily="34" charset="0"/>
              </a:rPr>
              <a:t>CAM[1]</a:t>
            </a:r>
            <a:r>
              <a:rPr lang="zh-CN" altLang="en-US" sz="2400" dirty="0">
                <a:solidFill>
                  <a:srgbClr val="333333"/>
                </a:solidFill>
                <a:latin typeface="arial" panose="020B0604020202020204" pitchFamily="34" charset="0"/>
              </a:rPr>
              <a:t>方法（即采用热力图的方式，通过设置一个合适的阈值，来高亮重点关注的物体部分，这些部分往往就是卷积神经网络判断物体种类的依据）对分割物体进行定位，首先找到物体的位置，要求定位准确，一般找到的位置十分小，不能直接当监督信息，需要根据</a:t>
            </a:r>
            <a:r>
              <a:rPr lang="en-US" altLang="zh-CN" sz="2400" dirty="0">
                <a:solidFill>
                  <a:srgbClr val="333333"/>
                </a:solidFill>
                <a:latin typeface="arial" panose="020B0604020202020204" pitchFamily="34" charset="0"/>
              </a:rPr>
              <a:t>seed</a:t>
            </a:r>
            <a:r>
              <a:rPr lang="zh-CN" altLang="en-US" sz="2400" dirty="0">
                <a:solidFill>
                  <a:srgbClr val="333333"/>
                </a:solidFill>
                <a:latin typeface="arial" panose="020B0604020202020204" pitchFamily="34" charset="0"/>
              </a:rPr>
              <a:t>对区域进行扩张</a:t>
            </a:r>
            <a:endParaRPr lang="en-US" altLang="zh-CN" sz="2400" dirty="0">
              <a:solidFill>
                <a:srgbClr val="333333"/>
              </a:solidFill>
              <a:latin typeface="arial" panose="020B0604020202020204" pitchFamily="34" charset="0"/>
            </a:endParaRPr>
          </a:p>
          <a:p>
            <a:r>
              <a:rPr lang="en-US" altLang="zh-CN" sz="2800" b="1" dirty="0">
                <a:solidFill>
                  <a:srgbClr val="333333"/>
                </a:solidFill>
                <a:latin typeface="arial" panose="020B0604020202020204" pitchFamily="34" charset="0"/>
              </a:rPr>
              <a:t>Expand</a:t>
            </a:r>
            <a:r>
              <a:rPr lang="zh-CN" altLang="en-US" sz="2400" dirty="0">
                <a:solidFill>
                  <a:srgbClr val="333333"/>
                </a:solidFill>
                <a:latin typeface="arial" panose="020B0604020202020204" pitchFamily="34" charset="0"/>
              </a:rPr>
              <a:t>：即在</a:t>
            </a:r>
            <a:r>
              <a:rPr lang="en-US" altLang="zh-CN" sz="2400" dirty="0">
                <a:solidFill>
                  <a:srgbClr val="333333"/>
                </a:solidFill>
                <a:latin typeface="arial" panose="020B0604020202020204" pitchFamily="34" charset="0"/>
              </a:rPr>
              <a:t>seed</a:t>
            </a:r>
            <a:r>
              <a:rPr lang="zh-CN" altLang="en-US" sz="2400" dirty="0">
                <a:solidFill>
                  <a:srgbClr val="333333"/>
                </a:solidFill>
                <a:latin typeface="arial" panose="020B0604020202020204" pitchFamily="34" charset="0"/>
              </a:rPr>
              <a:t>的基础上扩张</a:t>
            </a:r>
            <a:r>
              <a:rPr lang="en-US" altLang="zh-CN" sz="2400" dirty="0">
                <a:solidFill>
                  <a:srgbClr val="333333"/>
                </a:solidFill>
                <a:latin typeface="arial" panose="020B0604020202020204" pitchFamily="34" charset="0"/>
              </a:rPr>
              <a:t>seed cues</a:t>
            </a:r>
            <a:r>
              <a:rPr lang="zh-CN" altLang="en-US" sz="2400" dirty="0">
                <a:solidFill>
                  <a:srgbClr val="333333"/>
                </a:solidFill>
                <a:latin typeface="arial" panose="020B0604020202020204" pitchFamily="34" charset="0"/>
              </a:rPr>
              <a:t>区域，使被标记为</a:t>
            </a:r>
            <a:r>
              <a:rPr lang="en-US" altLang="zh-CN" sz="2400" dirty="0">
                <a:solidFill>
                  <a:srgbClr val="333333"/>
                </a:solidFill>
                <a:latin typeface="arial" panose="020B0604020202020204" pitchFamily="34" charset="0"/>
              </a:rPr>
              <a:t>object label</a:t>
            </a:r>
            <a:r>
              <a:rPr lang="zh-CN" altLang="en-US" sz="2400" dirty="0">
                <a:solidFill>
                  <a:srgbClr val="333333"/>
                </a:solidFill>
                <a:latin typeface="arial" panose="020B0604020202020204" pitchFamily="34" charset="0"/>
              </a:rPr>
              <a:t>的像素越来越多，可视化出来的物体区域越来越大，如果只有</a:t>
            </a:r>
            <a:r>
              <a:rPr lang="en-US" altLang="zh-CN" sz="2400" dirty="0">
                <a:solidFill>
                  <a:srgbClr val="333333"/>
                </a:solidFill>
                <a:latin typeface="arial" panose="020B0604020202020204" pitchFamily="34" charset="0"/>
              </a:rPr>
              <a:t>seed </a:t>
            </a:r>
            <a:r>
              <a:rPr lang="zh-CN" altLang="en-US" sz="2400" dirty="0">
                <a:solidFill>
                  <a:srgbClr val="333333"/>
                </a:solidFill>
                <a:latin typeface="arial" panose="020B0604020202020204" pitchFamily="34" charset="0"/>
              </a:rPr>
              <a:t>和</a:t>
            </a:r>
            <a:r>
              <a:rPr lang="en-US" altLang="zh-CN" sz="2400" dirty="0">
                <a:solidFill>
                  <a:srgbClr val="333333"/>
                </a:solidFill>
                <a:latin typeface="arial" panose="020B0604020202020204" pitchFamily="34" charset="0"/>
              </a:rPr>
              <a:t>expand</a:t>
            </a:r>
            <a:r>
              <a:rPr lang="zh-CN" altLang="en-US" sz="2400" dirty="0">
                <a:solidFill>
                  <a:srgbClr val="333333"/>
                </a:solidFill>
                <a:latin typeface="arial" panose="020B0604020202020204" pitchFamily="34" charset="0"/>
              </a:rPr>
              <a:t>，那随着网络的训练，</a:t>
            </a:r>
            <a:r>
              <a:rPr lang="en-US" altLang="zh-CN" sz="2400" dirty="0">
                <a:solidFill>
                  <a:srgbClr val="333333"/>
                </a:solidFill>
                <a:latin typeface="arial" panose="020B0604020202020204" pitchFamily="34" charset="0"/>
              </a:rPr>
              <a:t>masks</a:t>
            </a:r>
            <a:r>
              <a:rPr lang="zh-CN" altLang="en-US" sz="2400" dirty="0">
                <a:solidFill>
                  <a:srgbClr val="333333"/>
                </a:solidFill>
                <a:latin typeface="arial" panose="020B0604020202020204" pitchFamily="34" charset="0"/>
              </a:rPr>
              <a:t>区域会不断增大，直至超过物体本身的大小，这样的结果也不够准确，所以，一般情况下，还会对物体的边界进行约束，限制</a:t>
            </a:r>
            <a:r>
              <a:rPr lang="en-US" altLang="zh-CN" sz="2400" dirty="0">
                <a:solidFill>
                  <a:srgbClr val="333333"/>
                </a:solidFill>
                <a:latin typeface="arial" panose="020B0604020202020204" pitchFamily="34" charset="0"/>
              </a:rPr>
              <a:t>expand.</a:t>
            </a:r>
          </a:p>
          <a:p>
            <a:r>
              <a:rPr lang="en-US" altLang="zh-CN" sz="2800" b="1" dirty="0">
                <a:solidFill>
                  <a:srgbClr val="333333"/>
                </a:solidFill>
                <a:latin typeface="arial" panose="020B0604020202020204" pitchFamily="34" charset="0"/>
              </a:rPr>
              <a:t>Constrain</a:t>
            </a:r>
            <a:r>
              <a:rPr lang="zh-CN" altLang="en-US" sz="2400" dirty="0">
                <a:solidFill>
                  <a:srgbClr val="333333"/>
                </a:solidFill>
                <a:latin typeface="arial" panose="020B0604020202020204" pitchFamily="34" charset="0"/>
              </a:rPr>
              <a:t>：限制分割的物体边界，使其不会越界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2727845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B9D74FD-2A3F-4FF7-B8A5-11BB215609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563" y="53893"/>
            <a:ext cx="10133901" cy="6497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512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1106</TotalTime>
  <Words>634</Words>
  <Application>Microsoft Office PowerPoint</Application>
  <PresentationFormat>宽屏</PresentationFormat>
  <Paragraphs>38</Paragraphs>
  <Slides>19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5" baseType="lpstr">
      <vt:lpstr>NimbusRomNo9L-Medi</vt:lpstr>
      <vt:lpstr>等线</vt:lpstr>
      <vt:lpstr>等线 Light</vt:lpstr>
      <vt:lpstr>Arial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</dc:creator>
  <cp:lastModifiedBy>茹 港徽</cp:lastModifiedBy>
  <cp:revision>59</cp:revision>
  <dcterms:created xsi:type="dcterms:W3CDTF">2019-09-29T10:26:41Z</dcterms:created>
  <dcterms:modified xsi:type="dcterms:W3CDTF">2019-11-29T10:17:28Z</dcterms:modified>
</cp:coreProperties>
</file>